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  <p:sldId id="276" r:id="rId3"/>
    <p:sldId id="280" r:id="rId4"/>
    <p:sldId id="263" r:id="rId5"/>
    <p:sldId id="264" r:id="rId6"/>
    <p:sldId id="265" r:id="rId7"/>
    <p:sldId id="277" r:id="rId8"/>
    <p:sldId id="266" r:id="rId9"/>
    <p:sldId id="267" r:id="rId10"/>
    <p:sldId id="278" r:id="rId11"/>
    <p:sldId id="279" r:id="rId12"/>
    <p:sldId id="269" r:id="rId13"/>
    <p:sldId id="270" r:id="rId14"/>
    <p:sldId id="271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96" autoAdjust="0"/>
    <p:restoredTop sz="94660"/>
  </p:normalViewPr>
  <p:slideViewPr>
    <p:cSldViewPr>
      <p:cViewPr varScale="1">
        <p:scale>
          <a:sx n="63" d="100"/>
          <a:sy n="63" d="100"/>
        </p:scale>
        <p:origin x="1384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61352-0773-4CEB-BF01-5ABB05711937}" type="datetimeFigureOut">
              <a:rPr lang="en-AU" smtClean="0"/>
              <a:t>17/12/2020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4C1B4-DE35-493F-9D63-0B6DF1B6D1F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00927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61352-0773-4CEB-BF01-5ABB05711937}" type="datetimeFigureOut">
              <a:rPr lang="en-AU" smtClean="0"/>
              <a:t>17/12/2020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4C1B4-DE35-493F-9D63-0B6DF1B6D1F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41139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61352-0773-4CEB-BF01-5ABB05711937}" type="datetimeFigureOut">
              <a:rPr lang="en-AU" smtClean="0"/>
              <a:t>17/12/2020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4C1B4-DE35-493F-9D63-0B6DF1B6D1F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15199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61352-0773-4CEB-BF01-5ABB05711937}" type="datetimeFigureOut">
              <a:rPr lang="en-AU" smtClean="0"/>
              <a:t>17/12/2020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4C1B4-DE35-493F-9D63-0B6DF1B6D1F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26816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61352-0773-4CEB-BF01-5ABB05711937}" type="datetimeFigureOut">
              <a:rPr lang="en-AU" smtClean="0"/>
              <a:t>17/12/2020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4C1B4-DE35-493F-9D63-0B6DF1B6D1F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42970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61352-0773-4CEB-BF01-5ABB05711937}" type="datetimeFigureOut">
              <a:rPr lang="en-AU" smtClean="0"/>
              <a:t>17/12/2020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4C1B4-DE35-493F-9D63-0B6DF1B6D1F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9670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61352-0773-4CEB-BF01-5ABB05711937}" type="datetimeFigureOut">
              <a:rPr lang="en-AU" smtClean="0"/>
              <a:t>17/12/2020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4C1B4-DE35-493F-9D63-0B6DF1B6D1F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56427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61352-0773-4CEB-BF01-5ABB05711937}" type="datetimeFigureOut">
              <a:rPr lang="en-AU" smtClean="0"/>
              <a:t>17/12/2020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4C1B4-DE35-493F-9D63-0B6DF1B6D1F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68415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61352-0773-4CEB-BF01-5ABB05711937}" type="datetimeFigureOut">
              <a:rPr lang="en-AU" smtClean="0"/>
              <a:t>17/12/2020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4C1B4-DE35-493F-9D63-0B6DF1B6D1F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43975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61352-0773-4CEB-BF01-5ABB05711937}" type="datetimeFigureOut">
              <a:rPr lang="en-AU" smtClean="0"/>
              <a:t>17/12/2020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4C1B4-DE35-493F-9D63-0B6DF1B6D1F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08930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61352-0773-4CEB-BF01-5ABB05711937}" type="datetimeFigureOut">
              <a:rPr lang="en-AU" smtClean="0"/>
              <a:t>17/12/2020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4C1B4-DE35-493F-9D63-0B6DF1B6D1F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30951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661352-0773-4CEB-BF01-5ABB05711937}" type="datetimeFigureOut">
              <a:rPr lang="en-AU" smtClean="0"/>
              <a:t>17/12/2020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14C1B4-DE35-493F-9D63-0B6DF1B6D1F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80521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3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35496" y="764704"/>
            <a:ext cx="3528392" cy="533400"/>
          </a:xfrm>
        </p:spPr>
        <p:txBody>
          <a:bodyPr>
            <a:noAutofit/>
          </a:bodyPr>
          <a:lstStyle/>
          <a:p>
            <a:r>
              <a:rPr lang="en-US" sz="3200" b="1" dirty="0"/>
              <a:t>1. Inductive Effect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469167" y="1412776"/>
            <a:ext cx="8319839" cy="2800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342900" indent="-342900">
              <a:buFont typeface="Arial" pitchFamily="34" charset="0"/>
              <a:buChar char="•"/>
            </a:pP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</a:rPr>
              <a:t>Electronic displacement along sigma bond due to difference in electronegativity</a:t>
            </a:r>
          </a:p>
          <a:p>
            <a:pPr marL="0" indent="0"/>
            <a:endParaRPr lang="en-US" sz="22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sz="2200" dirty="0">
                <a:latin typeface="Verdana" pitchFamily="34" charset="0"/>
              </a:rPr>
              <a:t>Permanent effect in saturated  carbon chain compounds.</a:t>
            </a:r>
          </a:p>
          <a:p>
            <a:pPr marL="342900" indent="-342900">
              <a:buFont typeface="Arial" pitchFamily="34" charset="0"/>
              <a:buChar char="•"/>
            </a:pPr>
            <a:endParaRPr lang="en-US" sz="2200" dirty="0">
              <a:latin typeface="Verdana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sz="2200" dirty="0">
                <a:latin typeface="Verdana" pitchFamily="34" charset="0"/>
              </a:rPr>
              <a:t>Group attached to carbon chain should have tendency to release or withdraw electrons. 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457200" y="4191471"/>
            <a:ext cx="330160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FF3300"/>
                </a:solidFill>
              </a:rPr>
              <a:t>Types of inductive effect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685800" y="4542219"/>
            <a:ext cx="6187143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000099"/>
                </a:solidFill>
              </a:rPr>
              <a:t>+ I effect </a:t>
            </a:r>
            <a:r>
              <a:rPr lang="en-US" sz="2400" dirty="0" err="1">
                <a:solidFill>
                  <a:srgbClr val="000099"/>
                </a:solidFill>
              </a:rPr>
              <a:t>effect</a:t>
            </a:r>
            <a:r>
              <a:rPr lang="en-US" sz="2400" dirty="0">
                <a:solidFill>
                  <a:srgbClr val="000099"/>
                </a:solidFill>
              </a:rPr>
              <a:t> –electron donating groups</a:t>
            </a:r>
          </a:p>
          <a:p>
            <a:r>
              <a:rPr lang="en-US" sz="2400" dirty="0">
                <a:solidFill>
                  <a:srgbClr val="000099"/>
                </a:solidFill>
              </a:rPr>
              <a:t>			e.g., CH</a:t>
            </a:r>
            <a:r>
              <a:rPr lang="en-US" sz="2400" baseline="-25000" dirty="0">
                <a:solidFill>
                  <a:srgbClr val="000099"/>
                </a:solidFill>
              </a:rPr>
              <a:t>3 </a:t>
            </a:r>
            <a:r>
              <a:rPr lang="en-US" sz="2400" dirty="0">
                <a:solidFill>
                  <a:srgbClr val="000099"/>
                </a:solidFill>
              </a:rPr>
              <a:t>, C</a:t>
            </a:r>
            <a:r>
              <a:rPr lang="en-US" sz="2400" baseline="-25000" dirty="0">
                <a:solidFill>
                  <a:srgbClr val="000099"/>
                </a:solidFill>
              </a:rPr>
              <a:t>2</a:t>
            </a:r>
            <a:r>
              <a:rPr lang="en-US" sz="2400" dirty="0">
                <a:solidFill>
                  <a:srgbClr val="000099"/>
                </a:solidFill>
              </a:rPr>
              <a:t>H</a:t>
            </a:r>
            <a:r>
              <a:rPr lang="en-US" sz="2400" baseline="-25000" dirty="0">
                <a:solidFill>
                  <a:srgbClr val="000099"/>
                </a:solidFill>
              </a:rPr>
              <a:t>5,  </a:t>
            </a:r>
            <a:r>
              <a:rPr lang="en-US" sz="2400" dirty="0">
                <a:solidFill>
                  <a:srgbClr val="000099"/>
                </a:solidFill>
              </a:rPr>
              <a:t>O</a:t>
            </a:r>
            <a:r>
              <a:rPr lang="en-US" sz="2400" baseline="30000" dirty="0">
                <a:solidFill>
                  <a:srgbClr val="000099"/>
                </a:solidFill>
              </a:rPr>
              <a:t>-</a:t>
            </a:r>
            <a:r>
              <a:rPr lang="en-US" sz="2400" dirty="0">
                <a:solidFill>
                  <a:srgbClr val="000099"/>
                </a:solidFill>
              </a:rPr>
              <a:t>, COO</a:t>
            </a:r>
            <a:r>
              <a:rPr lang="en-US" sz="2400" baseline="30000" dirty="0">
                <a:solidFill>
                  <a:srgbClr val="000099"/>
                </a:solidFill>
              </a:rPr>
              <a:t>-</a:t>
            </a: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685800" y="5694347"/>
            <a:ext cx="6215804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990000"/>
                </a:solidFill>
              </a:rPr>
              <a:t>– I effect </a:t>
            </a:r>
            <a:r>
              <a:rPr lang="en-US" sz="2400" dirty="0" err="1">
                <a:solidFill>
                  <a:srgbClr val="990000"/>
                </a:solidFill>
              </a:rPr>
              <a:t>effect</a:t>
            </a:r>
            <a:r>
              <a:rPr lang="en-US" sz="2400" dirty="0">
                <a:solidFill>
                  <a:srgbClr val="990000"/>
                </a:solidFill>
              </a:rPr>
              <a:t> –electron withdrawing groups</a:t>
            </a:r>
          </a:p>
          <a:p>
            <a:r>
              <a:rPr lang="en-US" sz="2400" dirty="0">
                <a:solidFill>
                  <a:srgbClr val="990000"/>
                </a:solidFill>
              </a:rPr>
              <a:t>			e.g., - NO</a:t>
            </a:r>
            <a:r>
              <a:rPr lang="en-US" sz="2400" baseline="-25000" dirty="0">
                <a:solidFill>
                  <a:srgbClr val="990000"/>
                </a:solidFill>
              </a:rPr>
              <a:t>2 </a:t>
            </a:r>
            <a:r>
              <a:rPr lang="en-US" sz="2400" dirty="0">
                <a:solidFill>
                  <a:srgbClr val="990000"/>
                </a:solidFill>
              </a:rPr>
              <a:t>, –CN, COOH, X </a:t>
            </a:r>
          </a:p>
        </p:txBody>
      </p:sp>
      <p:sp>
        <p:nvSpPr>
          <p:cNvPr id="9" name="Title 4"/>
          <p:cNvSpPr txBox="1">
            <a:spLocks/>
          </p:cNvSpPr>
          <p:nvPr/>
        </p:nvSpPr>
        <p:spPr>
          <a:xfrm>
            <a:off x="457200" y="-9939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AU" dirty="0"/>
              <a:t>Electronic effects</a:t>
            </a:r>
          </a:p>
        </p:txBody>
      </p:sp>
    </p:spTree>
    <p:extLst>
      <p:ext uri="{BB962C8B-B14F-4D97-AF65-F5344CB8AC3E}">
        <p14:creationId xmlns:p14="http://schemas.microsoft.com/office/powerpoint/2010/main" val="21855549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404664"/>
            <a:ext cx="3456384" cy="724942"/>
          </a:xfrm>
        </p:spPr>
        <p:txBody>
          <a:bodyPr>
            <a:normAutofit/>
          </a:bodyPr>
          <a:lstStyle/>
          <a:p>
            <a:pPr algn="l"/>
            <a:r>
              <a:rPr lang="en-AU" sz="3200" dirty="0"/>
              <a:t>Applications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95536" y="1831464"/>
            <a:ext cx="7292574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AU" sz="2400" dirty="0"/>
              <a:t>In predicting stability of structures e.g. Diazomethane, </a:t>
            </a:r>
          </a:p>
          <a:p>
            <a:r>
              <a:rPr lang="en-AU" sz="2400" dirty="0"/>
              <a:t>benzyl carbocation</a:t>
            </a:r>
          </a:p>
          <a:p>
            <a:endParaRPr lang="en-AU" sz="2400" dirty="0"/>
          </a:p>
          <a:p>
            <a:endParaRPr lang="en-AU" sz="2400" dirty="0"/>
          </a:p>
          <a:p>
            <a:pPr marL="285750" indent="-285750">
              <a:buFont typeface="Arial" pitchFamily="34" charset="0"/>
              <a:buChar char="•"/>
            </a:pPr>
            <a:endParaRPr lang="en-AU" sz="2400" dirty="0"/>
          </a:p>
          <a:p>
            <a:pPr marL="285750" indent="-285750">
              <a:buFont typeface="Arial" pitchFamily="34" charset="0"/>
              <a:buChar char="•"/>
            </a:pPr>
            <a:r>
              <a:rPr lang="en-AU" sz="2400" dirty="0"/>
              <a:t>In determining acidic and basic strengths of molecules</a:t>
            </a:r>
          </a:p>
          <a:p>
            <a:r>
              <a:rPr lang="en-AU" sz="2400" dirty="0"/>
              <a:t>e.g.- guanidine (a strong base), </a:t>
            </a:r>
            <a:r>
              <a:rPr lang="en-AU" sz="2400" dirty="0" err="1"/>
              <a:t>basicities</a:t>
            </a:r>
            <a:r>
              <a:rPr lang="en-AU" sz="2400" dirty="0"/>
              <a:t> of anilines, </a:t>
            </a:r>
          </a:p>
          <a:p>
            <a:r>
              <a:rPr lang="en-AU" sz="2400" dirty="0"/>
              <a:t>acidity of phenols etc.</a:t>
            </a:r>
          </a:p>
          <a:p>
            <a:endParaRPr lang="en-AU" sz="2400" dirty="0"/>
          </a:p>
        </p:txBody>
      </p:sp>
    </p:spTree>
    <p:extLst>
      <p:ext uri="{BB962C8B-B14F-4D97-AF65-F5344CB8AC3E}">
        <p14:creationId xmlns:p14="http://schemas.microsoft.com/office/powerpoint/2010/main" val="1993054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8926551"/>
              </p:ext>
            </p:extLst>
          </p:nvPr>
        </p:nvGraphicFramePr>
        <p:xfrm>
          <a:off x="1619672" y="1268760"/>
          <a:ext cx="6132394" cy="36724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S ChemDraw Drawing" r:id="rId2" imgW="3317404" imgH="1999410" progId="ChemDraw.Document.6.0">
                  <p:embed/>
                </p:oleObj>
              </mc:Choice>
              <mc:Fallback>
                <p:oleObj name="CS ChemDraw Drawing" r:id="rId2" imgW="3317404" imgH="1999410" progId="ChemDraw.Document.6.0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672" y="1268760"/>
                        <a:ext cx="6132394" cy="367240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83568" y="548680"/>
            <a:ext cx="48832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400" dirty="0">
                <a:solidFill>
                  <a:srgbClr val="FF0000"/>
                </a:solidFill>
              </a:rPr>
              <a:t>Which will have greater contribution?</a:t>
            </a:r>
          </a:p>
        </p:txBody>
      </p:sp>
    </p:spTree>
    <p:extLst>
      <p:ext uri="{BB962C8B-B14F-4D97-AF65-F5344CB8AC3E}">
        <p14:creationId xmlns:p14="http://schemas.microsoft.com/office/powerpoint/2010/main" val="23943401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271534" y="260648"/>
            <a:ext cx="4609728" cy="533400"/>
          </a:xfrm>
        </p:spPr>
        <p:txBody>
          <a:bodyPr>
            <a:noAutofit/>
          </a:bodyPr>
          <a:lstStyle/>
          <a:p>
            <a:r>
              <a:rPr lang="en-US" sz="3200" b="1" dirty="0"/>
              <a:t>4. </a:t>
            </a:r>
            <a:r>
              <a:rPr lang="en-US" sz="3200" b="1" dirty="0" err="1"/>
              <a:t>Electromeric</a:t>
            </a:r>
            <a:r>
              <a:rPr lang="en-US" sz="3200" b="1" dirty="0"/>
              <a:t> Effect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04800" y="1143000"/>
            <a:ext cx="8587680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Temporary effect which is observed  in presence of reagents involving  transfer of electrons in an unsaturated system.</a:t>
            </a:r>
          </a:p>
        </p:txBody>
      </p:sp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1103151"/>
              </p:ext>
            </p:extLst>
          </p:nvPr>
        </p:nvGraphicFramePr>
        <p:xfrm>
          <a:off x="1295400" y="3505200"/>
          <a:ext cx="5334000" cy="215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2" imgW="1838160" imgH="742680" progId="ISISServer">
                  <p:embed/>
                </p:oleObj>
              </mc:Choice>
              <mc:Fallback>
                <p:oleObj name="ISIS/Draw Sketch" r:id="rId2" imgW="1838160" imgH="742680" progId="ISISServ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505200"/>
                        <a:ext cx="5334000" cy="2155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3700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9802787"/>
              </p:ext>
            </p:extLst>
          </p:nvPr>
        </p:nvGraphicFramePr>
        <p:xfrm>
          <a:off x="1691680" y="1916832"/>
          <a:ext cx="5943600" cy="288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2" imgW="2885760" imgH="1400040" progId="ISISServer">
                  <p:embed/>
                </p:oleObj>
              </mc:Choice>
              <mc:Fallback>
                <p:oleObj name="ISIS/Draw Sketch" r:id="rId2" imgW="2885760" imgH="1400040" progId="ISISServ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1916832"/>
                        <a:ext cx="5943600" cy="2884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467544" y="692696"/>
            <a:ext cx="370954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/>
              <a:t>Addition of </a:t>
            </a:r>
            <a:r>
              <a:rPr lang="en-US" sz="2400" dirty="0" err="1"/>
              <a:t>HBr</a:t>
            </a:r>
            <a:r>
              <a:rPr lang="en-US" sz="2400" dirty="0"/>
              <a:t> to an alkene</a:t>
            </a:r>
          </a:p>
        </p:txBody>
      </p:sp>
    </p:spTree>
    <p:extLst>
      <p:ext uri="{BB962C8B-B14F-4D97-AF65-F5344CB8AC3E}">
        <p14:creationId xmlns:p14="http://schemas.microsoft.com/office/powerpoint/2010/main" val="3034146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-38554" y="404664"/>
            <a:ext cx="7935416" cy="533400"/>
          </a:xfrm>
        </p:spPr>
        <p:txBody>
          <a:bodyPr>
            <a:noAutofit/>
          </a:bodyPr>
          <a:lstStyle/>
          <a:p>
            <a:r>
              <a:rPr lang="en-US" sz="3200" b="1" dirty="0"/>
              <a:t>5. </a:t>
            </a:r>
            <a:r>
              <a:rPr lang="en-US" sz="3200" b="1" dirty="0" err="1"/>
              <a:t>Hyperconjugation</a:t>
            </a:r>
            <a:r>
              <a:rPr lang="en-US" sz="3200" b="1" dirty="0"/>
              <a:t> or no bond resonance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269099" y="2100199"/>
            <a:ext cx="8363953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 It depends on the number of </a:t>
            </a:r>
            <a:r>
              <a:rPr lang="en-US" sz="2400" dirty="0">
                <a:solidFill>
                  <a:srgbClr val="0070C0"/>
                </a:solidFill>
                <a:latin typeface="Symbol" pitchFamily="18" charset="2"/>
              </a:rPr>
              <a:t>a-</a:t>
            </a:r>
            <a:r>
              <a:rPr lang="en-US" sz="2400" dirty="0" err="1">
                <a:solidFill>
                  <a:srgbClr val="0070C0"/>
                </a:solidFill>
              </a:rPr>
              <a:t>hydrogens</a:t>
            </a:r>
            <a:r>
              <a:rPr lang="en-US" sz="2400" dirty="0">
                <a:solidFill>
                  <a:srgbClr val="0070C0"/>
                </a:solidFill>
              </a:rPr>
              <a:t>: More the number of </a:t>
            </a:r>
            <a:r>
              <a:rPr lang="en-US" sz="2400" dirty="0">
                <a:solidFill>
                  <a:srgbClr val="0070C0"/>
                </a:solidFill>
                <a:latin typeface="Symbol" pitchFamily="18" charset="2"/>
              </a:rPr>
              <a:t>a-</a:t>
            </a:r>
            <a:r>
              <a:rPr lang="en-US" sz="2400" dirty="0" err="1">
                <a:solidFill>
                  <a:srgbClr val="0070C0"/>
                </a:solidFill>
              </a:rPr>
              <a:t>hydrogens</a:t>
            </a:r>
            <a:r>
              <a:rPr lang="en-US" sz="2400" dirty="0">
                <a:solidFill>
                  <a:srgbClr val="0070C0"/>
                </a:solidFill>
              </a:rPr>
              <a:t>, more the number of  </a:t>
            </a:r>
            <a:r>
              <a:rPr lang="en-US" sz="2400" dirty="0" err="1">
                <a:solidFill>
                  <a:srgbClr val="0070C0"/>
                </a:solidFill>
              </a:rPr>
              <a:t>hyperconjugative</a:t>
            </a:r>
            <a:r>
              <a:rPr lang="en-US" sz="2400" dirty="0">
                <a:solidFill>
                  <a:srgbClr val="0070C0"/>
                </a:solidFill>
              </a:rPr>
              <a:t> structures, more will be the stability of ion or molecule </a:t>
            </a:r>
          </a:p>
        </p:txBody>
      </p:sp>
      <p:sp>
        <p:nvSpPr>
          <p:cNvPr id="118" name="TextBox 117"/>
          <p:cNvSpPr txBox="1"/>
          <p:nvPr/>
        </p:nvSpPr>
        <p:spPr>
          <a:xfrm>
            <a:off x="5183463" y="6457890"/>
            <a:ext cx="29753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AU" sz="2000" dirty="0"/>
              <a:t>Stability of </a:t>
            </a:r>
            <a:r>
              <a:rPr lang="en-AU" sz="2000" dirty="0" err="1"/>
              <a:t>carbocations</a:t>
            </a:r>
            <a:endParaRPr lang="en-AU" sz="2000" dirty="0"/>
          </a:p>
        </p:txBody>
      </p:sp>
      <p:sp>
        <p:nvSpPr>
          <p:cNvPr id="2" name="TextBox 1"/>
          <p:cNvSpPr txBox="1"/>
          <p:nvPr/>
        </p:nvSpPr>
        <p:spPr>
          <a:xfrm>
            <a:off x="198269" y="1109935"/>
            <a:ext cx="837088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400" dirty="0">
                <a:solidFill>
                  <a:srgbClr val="FF0000"/>
                </a:solidFill>
              </a:rPr>
              <a:t>The electrons of the sigma bond between C and H are involved in </a:t>
            </a:r>
          </a:p>
          <a:p>
            <a:r>
              <a:rPr lang="en-AU" sz="2400" dirty="0">
                <a:solidFill>
                  <a:srgbClr val="FF0000"/>
                </a:solidFill>
              </a:rPr>
              <a:t>delocalisation</a:t>
            </a:r>
          </a:p>
        </p:txBody>
      </p:sp>
      <p:sp>
        <p:nvSpPr>
          <p:cNvPr id="3" name="AutoShape 7" descr="C:\Users\PC-Namrata\Desktop\12755743_f520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pic>
        <p:nvPicPr>
          <p:cNvPr id="7176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3942" y="3316865"/>
            <a:ext cx="2982249" cy="19843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7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3110034"/>
            <a:ext cx="3478212" cy="3322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/>
        </p:nvSpPr>
        <p:spPr>
          <a:xfrm>
            <a:off x="107504" y="5279828"/>
            <a:ext cx="492307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AU" sz="2000" dirty="0"/>
              <a:t>Relative stability of 1-butene and 2-butene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03648" y="6021288"/>
            <a:ext cx="19737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800" dirty="0"/>
              <a:t>Applications</a:t>
            </a:r>
          </a:p>
        </p:txBody>
      </p:sp>
      <p:cxnSp>
        <p:nvCxnSpPr>
          <p:cNvPr id="10" name="Straight Arrow Connector 9"/>
          <p:cNvCxnSpPr>
            <a:stCxn id="8" idx="0"/>
          </p:cNvCxnSpPr>
          <p:nvPr/>
        </p:nvCxnSpPr>
        <p:spPr>
          <a:xfrm flipH="1" flipV="1">
            <a:off x="2390520" y="5679938"/>
            <a:ext cx="1" cy="3413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3779912" y="6432671"/>
            <a:ext cx="1008112" cy="22527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423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" grpId="0"/>
      <p:bldP spid="7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620688"/>
            <a:ext cx="234314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3200" dirty="0"/>
              <a:t>Applications: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67544" y="1707773"/>
            <a:ext cx="849694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dirty="0"/>
              <a:t>Which is more acidic?-</a:t>
            </a:r>
          </a:p>
          <a:p>
            <a:pPr marL="285750" indent="-285750">
              <a:buFont typeface="Arial" pitchFamily="34" charset="0"/>
              <a:buChar char="•"/>
            </a:pPr>
            <a:endParaRPr lang="en-AU" sz="2400" dirty="0"/>
          </a:p>
          <a:p>
            <a:pPr marL="285750" indent="-285750">
              <a:buFont typeface="Arial" pitchFamily="34" charset="0"/>
              <a:buChar char="•"/>
            </a:pPr>
            <a:r>
              <a:rPr lang="en-AU" sz="2400" dirty="0"/>
              <a:t>acetic acid or </a:t>
            </a:r>
            <a:r>
              <a:rPr lang="en-AU" sz="2400" dirty="0" err="1"/>
              <a:t>chloroacetic</a:t>
            </a:r>
            <a:r>
              <a:rPr lang="en-AU" sz="2400" dirty="0"/>
              <a:t> acid?</a:t>
            </a:r>
          </a:p>
          <a:p>
            <a:pPr marL="285750" indent="-285750">
              <a:buFont typeface="Arial" pitchFamily="34" charset="0"/>
              <a:buChar char="•"/>
            </a:pPr>
            <a:endParaRPr lang="en-AU" sz="2400" dirty="0"/>
          </a:p>
          <a:p>
            <a:pPr marL="285750" indent="-285750">
              <a:buFont typeface="Arial" pitchFamily="34" charset="0"/>
              <a:buChar char="•"/>
            </a:pPr>
            <a:r>
              <a:rPr lang="en-AU" sz="2400" dirty="0"/>
              <a:t>Bromoacetic acid or </a:t>
            </a:r>
            <a:r>
              <a:rPr lang="en-AU" sz="2400" dirty="0" err="1"/>
              <a:t>fluoroacetic</a:t>
            </a:r>
            <a:r>
              <a:rPr lang="en-AU" sz="2400" dirty="0"/>
              <a:t> acid?- dependent on electronegativity of halogen</a:t>
            </a:r>
          </a:p>
          <a:p>
            <a:pPr marL="285750" indent="-285750">
              <a:buFont typeface="Arial" pitchFamily="34" charset="0"/>
              <a:buChar char="•"/>
            </a:pPr>
            <a:endParaRPr lang="en-AU" sz="24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Arial" charset="0"/>
              </a:rPr>
              <a:t>Cl</a:t>
            </a:r>
            <a:r>
              <a:rPr lang="en-US" sz="2400" baseline="-25000" dirty="0">
                <a:latin typeface="Arial" charset="0"/>
              </a:rPr>
              <a:t>3</a:t>
            </a:r>
            <a:r>
              <a:rPr lang="en-US" sz="2400" dirty="0">
                <a:latin typeface="Arial" charset="0"/>
              </a:rPr>
              <a:t>CCOOH or	Cl</a:t>
            </a:r>
            <a:r>
              <a:rPr lang="en-US" sz="2400" baseline="-25000" dirty="0">
                <a:latin typeface="Arial" charset="0"/>
              </a:rPr>
              <a:t>2</a:t>
            </a:r>
            <a:r>
              <a:rPr lang="en-US" sz="2400" dirty="0">
                <a:latin typeface="Arial" charset="0"/>
              </a:rPr>
              <a:t>CHCOOH- additive effect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2400" dirty="0">
              <a:latin typeface="Arial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/>
              <a:t>ClCH</a:t>
            </a:r>
            <a:r>
              <a:rPr lang="en-US" sz="2400" baseline="-25000" dirty="0"/>
              <a:t>2</a:t>
            </a:r>
            <a:r>
              <a:rPr lang="en-US" sz="2400" dirty="0"/>
              <a:t>CH</a:t>
            </a:r>
            <a:r>
              <a:rPr lang="en-US" sz="2400" baseline="-25000" dirty="0"/>
              <a:t>2</a:t>
            </a:r>
            <a:r>
              <a:rPr lang="en-US" sz="2400" dirty="0"/>
              <a:t>COOH	or  ClCH</a:t>
            </a:r>
            <a:r>
              <a:rPr lang="en-US" sz="2400" baseline="-25000" dirty="0"/>
              <a:t>2</a:t>
            </a:r>
            <a:r>
              <a:rPr lang="en-US" sz="2400" dirty="0"/>
              <a:t>CH</a:t>
            </a:r>
            <a:r>
              <a:rPr lang="en-US" sz="2400" baseline="-25000" dirty="0"/>
              <a:t>2</a:t>
            </a:r>
            <a:r>
              <a:rPr lang="en-US" sz="2400" dirty="0"/>
              <a:t>CH</a:t>
            </a:r>
            <a:r>
              <a:rPr lang="en-US" sz="2400" baseline="-25000" dirty="0"/>
              <a:t>2</a:t>
            </a:r>
            <a:r>
              <a:rPr lang="en-US" sz="2400" dirty="0"/>
              <a:t>COOH- distance effect</a:t>
            </a:r>
            <a:endParaRPr lang="en-AU" sz="2400" dirty="0"/>
          </a:p>
        </p:txBody>
      </p:sp>
    </p:spTree>
    <p:extLst>
      <p:ext uri="{BB962C8B-B14F-4D97-AF65-F5344CB8AC3E}">
        <p14:creationId xmlns:p14="http://schemas.microsoft.com/office/powerpoint/2010/main" val="17719004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465DBA-7A72-4EA7-BC2C-09E24C64D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3394720" cy="706090"/>
          </a:xfrm>
        </p:spPr>
        <p:txBody>
          <a:bodyPr>
            <a:normAutofit fontScale="90000"/>
          </a:bodyPr>
          <a:lstStyle/>
          <a:p>
            <a:r>
              <a:rPr lang="en-IN" sz="3200" b="1" dirty="0"/>
              <a:t>2. </a:t>
            </a:r>
            <a:r>
              <a:rPr lang="en-IN" sz="3200" b="1" dirty="0" err="1"/>
              <a:t>Mesomeric</a:t>
            </a:r>
            <a:r>
              <a:rPr lang="en-IN" sz="3200" b="1" dirty="0"/>
              <a:t> effect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F560746-4819-4D84-8397-65334977BE4A}"/>
              </a:ext>
            </a:extLst>
          </p:cNvPr>
          <p:cNvSpPr txBox="1"/>
          <p:nvPr/>
        </p:nvSpPr>
        <p:spPr>
          <a:xfrm>
            <a:off x="883920" y="1484784"/>
            <a:ext cx="793655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N" sz="2400" dirty="0"/>
              <a:t>Electron redistribution in unsaturated (conjugated) system involving shifting of pi electrons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IN" sz="24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N" sz="2400" dirty="0"/>
              <a:t>Permanent effect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IN" sz="24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N" sz="2400" dirty="0"/>
              <a:t>More prominent than inductive effect as pi electrons are more polarisable</a:t>
            </a:r>
          </a:p>
        </p:txBody>
      </p:sp>
    </p:spTree>
    <p:extLst>
      <p:ext uri="{BB962C8B-B14F-4D97-AF65-F5344CB8AC3E}">
        <p14:creationId xmlns:p14="http://schemas.microsoft.com/office/powerpoint/2010/main" val="28371722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229072" y="692696"/>
            <a:ext cx="5181600" cy="533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/>
              <a:t>3. Resonance or </a:t>
            </a:r>
            <a:r>
              <a:rPr lang="en-US" b="1" dirty="0" err="1"/>
              <a:t>Mesomerism</a:t>
            </a:r>
            <a:endParaRPr lang="en-US" b="1" dirty="0"/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251520" y="2276872"/>
            <a:ext cx="8568952" cy="2123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342900" indent="-342900">
              <a:buFont typeface="Arial" pitchFamily="34" charset="0"/>
              <a:buChar char="•"/>
            </a:pPr>
            <a:r>
              <a:rPr lang="en-US" sz="2200" dirty="0">
                <a:latin typeface="Verdana" pitchFamily="34" charset="0"/>
              </a:rPr>
              <a:t>All the properties of certain compounds cannot be explained by single structure. </a:t>
            </a:r>
          </a:p>
          <a:p>
            <a:pPr marL="342900" indent="-342900">
              <a:buFont typeface="Arial" pitchFamily="34" charset="0"/>
              <a:buChar char="•"/>
            </a:pPr>
            <a:endParaRPr lang="en-US" sz="2200" dirty="0">
              <a:latin typeface="Verdana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sz="2200" dirty="0">
                <a:latin typeface="Verdana" pitchFamily="34" charset="0"/>
              </a:rPr>
              <a:t>Canonical structures or resonance contributing structures–differ in position of electrons. </a:t>
            </a:r>
          </a:p>
          <a:p>
            <a:pPr marL="0" indent="0"/>
            <a:r>
              <a:rPr lang="en-US" sz="2200" dirty="0">
                <a:latin typeface="Verdana" pitchFamily="34" charset="0"/>
              </a:rPr>
              <a:t>   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806450" y="4089400"/>
          <a:ext cx="7226300" cy="185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2" imgW="4334059" imgH="1104844" progId="ISISServer">
                  <p:embed/>
                </p:oleObj>
              </mc:Choice>
              <mc:Fallback>
                <p:oleObj name="ISIS/Draw Sketch" r:id="rId2" imgW="4334059" imgH="1104844" progId="ISISServer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6450" y="4089400"/>
                        <a:ext cx="7226300" cy="185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87076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79511" y="1924377"/>
            <a:ext cx="9126216" cy="38164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342900" indent="-342900">
              <a:buFont typeface="Arial" pitchFamily="34" charset="0"/>
              <a:buChar char="•"/>
            </a:pPr>
            <a:r>
              <a:rPr lang="en-US" sz="2200" dirty="0">
                <a:latin typeface="Verdana" pitchFamily="34" charset="0"/>
              </a:rPr>
              <a:t>Resonance hybrid is more stable than canonical structures.  </a:t>
            </a:r>
          </a:p>
          <a:p>
            <a:pPr marL="342900" indent="-342900">
              <a:buFont typeface="Arial" pitchFamily="34" charset="0"/>
              <a:buChar char="•"/>
            </a:pPr>
            <a:endParaRPr lang="en-US" sz="2200" dirty="0">
              <a:latin typeface="Verdana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sz="2200" dirty="0">
                <a:latin typeface="Verdana" pitchFamily="34" charset="0"/>
              </a:rPr>
              <a:t>Resonance structures are imaginary. </a:t>
            </a:r>
          </a:p>
          <a:p>
            <a:pPr marL="342900" indent="-342900">
              <a:buFont typeface="Arial" pitchFamily="34" charset="0"/>
              <a:buChar char="•"/>
            </a:pPr>
            <a:endParaRPr lang="en-US" sz="2200" dirty="0">
              <a:latin typeface="Verdana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sz="2200" dirty="0">
                <a:latin typeface="Verdana" pitchFamily="34" charset="0"/>
              </a:rPr>
              <a:t>Resonance energy = Actual energy of hybrid–energy of </a:t>
            </a:r>
            <a:br>
              <a:rPr lang="en-US" sz="2200" dirty="0">
                <a:latin typeface="Verdana" pitchFamily="34" charset="0"/>
              </a:rPr>
            </a:br>
            <a:r>
              <a:rPr lang="en-US" sz="2200" dirty="0">
                <a:latin typeface="Verdana" pitchFamily="34" charset="0"/>
              </a:rPr>
              <a:t>			      most stable contributing structure.</a:t>
            </a:r>
          </a:p>
          <a:p>
            <a:pPr marL="342900" indent="-342900">
              <a:buFont typeface="Arial" pitchFamily="34" charset="0"/>
              <a:buChar char="•"/>
            </a:pPr>
            <a:endParaRPr lang="en-US" sz="2200" dirty="0">
              <a:latin typeface="Verdana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sz="2200" dirty="0">
                <a:latin typeface="Verdana" pitchFamily="34" charset="0"/>
              </a:rPr>
              <a:t>Resonance is measure of stability.</a:t>
            </a:r>
          </a:p>
          <a:p>
            <a:pPr marL="342900" indent="-342900">
              <a:buFont typeface="Arial" pitchFamily="34" charset="0"/>
              <a:buChar char="•"/>
            </a:pPr>
            <a:endParaRPr lang="en-US" sz="2200" dirty="0">
              <a:latin typeface="Verdana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sz="2200" dirty="0">
                <a:latin typeface="Verdana" pitchFamily="34" charset="0"/>
              </a:rPr>
              <a:t>More the number of equivalent resonance structures,</a:t>
            </a:r>
          </a:p>
          <a:p>
            <a:pPr marL="0" indent="0"/>
            <a:r>
              <a:rPr lang="en-US" sz="2200" dirty="0">
                <a:latin typeface="Verdana" pitchFamily="34" charset="0"/>
              </a:rPr>
              <a:t> more stable is the resonance hybrid</a:t>
            </a:r>
          </a:p>
        </p:txBody>
      </p:sp>
    </p:spTree>
    <p:extLst>
      <p:ext uri="{BB962C8B-B14F-4D97-AF65-F5344CB8AC3E}">
        <p14:creationId xmlns:p14="http://schemas.microsoft.com/office/powerpoint/2010/main" val="5468733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457200" y="980728"/>
            <a:ext cx="8153400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en-US" sz="2400" dirty="0">
                <a:solidFill>
                  <a:srgbClr val="990000"/>
                </a:solidFill>
              </a:rPr>
              <a:t>The molecule should be planar.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en-US" sz="2400" dirty="0">
                <a:solidFill>
                  <a:srgbClr val="FF3300"/>
                </a:solidFill>
              </a:rPr>
              <a:t>It should contain an alternating  system of single and double bonds (a conjugated system).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en-US" sz="2400" dirty="0">
                <a:solidFill>
                  <a:srgbClr val="000099"/>
                </a:solidFill>
              </a:rPr>
              <a:t>The relative positions of nuclei should remain unchanged (e.g. tautomerism).</a:t>
            </a:r>
            <a:r>
              <a:rPr lang="en-US" sz="2400" dirty="0"/>
              <a:t> 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en-US" sz="2400" dirty="0">
                <a:solidFill>
                  <a:srgbClr val="800080"/>
                </a:solidFill>
              </a:rPr>
              <a:t>The charge needs to be preserved in all the resonating structures.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en-US" sz="2400" dirty="0">
                <a:solidFill>
                  <a:schemeClr val="accent2"/>
                </a:solidFill>
              </a:rPr>
              <a:t>Arrows should be drawn to indicate the direction of the movement of electrons.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404664"/>
            <a:ext cx="6400800" cy="457200"/>
          </a:xfrm>
        </p:spPr>
        <p:txBody>
          <a:bodyPr>
            <a:noAutofit/>
          </a:bodyPr>
          <a:lstStyle/>
          <a:p>
            <a:r>
              <a:rPr lang="en-US" sz="2800" dirty="0"/>
              <a:t>Rules for Drawing Resonance Structure</a:t>
            </a:r>
          </a:p>
        </p:txBody>
      </p:sp>
    </p:spTree>
    <p:extLst>
      <p:ext uri="{BB962C8B-B14F-4D97-AF65-F5344CB8AC3E}">
        <p14:creationId xmlns:p14="http://schemas.microsoft.com/office/powerpoint/2010/main" val="35187922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3600" dirty="0"/>
              <a:t>Stability of resonance structures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5496" y="1484784"/>
            <a:ext cx="9179885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AutoNum type="arabicPeriod"/>
            </a:pPr>
            <a:r>
              <a:rPr lang="en-AU" sz="2400" dirty="0">
                <a:solidFill>
                  <a:srgbClr val="0070C0"/>
                </a:solidFill>
              </a:rPr>
              <a:t>More the number of covalent bonds, more is the stability of the </a:t>
            </a:r>
          </a:p>
          <a:p>
            <a:r>
              <a:rPr lang="en-AU" sz="2400" dirty="0">
                <a:solidFill>
                  <a:srgbClr val="0070C0"/>
                </a:solidFill>
              </a:rPr>
              <a:t>structure</a:t>
            </a:r>
          </a:p>
          <a:p>
            <a:endParaRPr lang="en-AU" sz="2400" dirty="0">
              <a:solidFill>
                <a:srgbClr val="0070C0"/>
              </a:solidFill>
            </a:endParaRPr>
          </a:p>
          <a:p>
            <a:r>
              <a:rPr lang="en-AU" sz="2400" dirty="0">
                <a:solidFill>
                  <a:srgbClr val="0070C0"/>
                </a:solidFill>
              </a:rPr>
              <a:t>2. Structure in which all the atoms have filled valence shells are more </a:t>
            </a:r>
          </a:p>
          <a:p>
            <a:r>
              <a:rPr lang="en-AU" sz="2400" dirty="0">
                <a:solidFill>
                  <a:srgbClr val="0070C0"/>
                </a:solidFill>
              </a:rPr>
              <a:t>stable</a:t>
            </a:r>
          </a:p>
          <a:p>
            <a:endParaRPr lang="en-AU" sz="2400" dirty="0">
              <a:solidFill>
                <a:srgbClr val="0070C0"/>
              </a:solidFill>
            </a:endParaRPr>
          </a:p>
          <a:p>
            <a:r>
              <a:rPr lang="en-AU" sz="2400" dirty="0">
                <a:solidFill>
                  <a:srgbClr val="0070C0"/>
                </a:solidFill>
              </a:rPr>
              <a:t>3. Neutral molecule is more stable than charge separated one; if there is</a:t>
            </a:r>
          </a:p>
          <a:p>
            <a:r>
              <a:rPr lang="en-AU" sz="2400" dirty="0">
                <a:solidFill>
                  <a:srgbClr val="0070C0"/>
                </a:solidFill>
              </a:rPr>
              <a:t> charge separation, structure in which opposite charges are closer is </a:t>
            </a:r>
          </a:p>
          <a:p>
            <a:r>
              <a:rPr lang="en-AU" sz="2400" dirty="0">
                <a:solidFill>
                  <a:srgbClr val="0070C0"/>
                </a:solidFill>
              </a:rPr>
              <a:t> more stable than in which like charges are closer; same charges farther </a:t>
            </a:r>
          </a:p>
          <a:p>
            <a:r>
              <a:rPr lang="en-AU" sz="2400" dirty="0">
                <a:solidFill>
                  <a:srgbClr val="0070C0"/>
                </a:solidFill>
              </a:rPr>
              <a:t> away lead to stability.</a:t>
            </a:r>
          </a:p>
          <a:p>
            <a:endParaRPr lang="en-AU" sz="2400" dirty="0">
              <a:solidFill>
                <a:srgbClr val="0070C0"/>
              </a:solidFill>
            </a:endParaRPr>
          </a:p>
          <a:p>
            <a:r>
              <a:rPr lang="en-AU" sz="2400" dirty="0">
                <a:solidFill>
                  <a:srgbClr val="0070C0"/>
                </a:solidFill>
              </a:rPr>
              <a:t>4. Structure in which charges are on appropriate atoms are more stable.</a:t>
            </a:r>
          </a:p>
        </p:txBody>
      </p:sp>
    </p:spTree>
    <p:extLst>
      <p:ext uri="{BB962C8B-B14F-4D97-AF65-F5344CB8AC3E}">
        <p14:creationId xmlns:p14="http://schemas.microsoft.com/office/powerpoint/2010/main" val="27294725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166688" y="332656"/>
            <a:ext cx="5257800" cy="533400"/>
          </a:xfrm>
        </p:spPr>
        <p:txBody>
          <a:bodyPr>
            <a:normAutofit fontScale="90000"/>
          </a:bodyPr>
          <a:lstStyle/>
          <a:p>
            <a:r>
              <a:rPr lang="en-US" dirty="0"/>
              <a:t>Types of Resonance</a:t>
            </a:r>
          </a:p>
        </p:txBody>
      </p:sp>
      <p:grpSp>
        <p:nvGrpSpPr>
          <p:cNvPr id="5" name="Group 7"/>
          <p:cNvGrpSpPr>
            <a:grpSpLocks/>
          </p:cNvGrpSpPr>
          <p:nvPr/>
        </p:nvGrpSpPr>
        <p:grpSpPr bwMode="auto">
          <a:xfrm>
            <a:off x="381000" y="1143000"/>
            <a:ext cx="5943600" cy="1744663"/>
            <a:chOff x="240" y="720"/>
            <a:chExt cx="3744" cy="1099"/>
          </a:xfrm>
        </p:grpSpPr>
        <p:graphicFrame>
          <p:nvGraphicFramePr>
            <p:cNvPr id="6" name="Object 3"/>
            <p:cNvGraphicFramePr>
              <a:graphicFrameLocks noChangeAspect="1"/>
            </p:cNvGraphicFramePr>
            <p:nvPr/>
          </p:nvGraphicFramePr>
          <p:xfrm>
            <a:off x="240" y="1008"/>
            <a:ext cx="3744" cy="81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ISIS/Draw Sketch" r:id="rId2" imgW="3295440" imgH="714240" progId="ISISServer">
                    <p:embed/>
                  </p:oleObj>
                </mc:Choice>
                <mc:Fallback>
                  <p:oleObj name="ISIS/Draw Sketch" r:id="rId2" imgW="3295440" imgH="714240" progId="ISISServer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0" y="1008"/>
                          <a:ext cx="3744" cy="81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" name="Text Box 5"/>
            <p:cNvSpPr txBox="1">
              <a:spLocks noChangeArrowheads="1"/>
            </p:cNvSpPr>
            <p:nvPr/>
          </p:nvSpPr>
          <p:spPr bwMode="auto">
            <a:xfrm>
              <a:off x="240" y="720"/>
              <a:ext cx="1537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FF3300"/>
                  </a:solidFill>
                </a:rPr>
                <a:t>+R or +M effect</a:t>
              </a:r>
            </a:p>
          </p:txBody>
        </p:sp>
      </p:grpSp>
      <p:grpSp>
        <p:nvGrpSpPr>
          <p:cNvPr id="8" name="Group 8"/>
          <p:cNvGrpSpPr>
            <a:grpSpLocks/>
          </p:cNvGrpSpPr>
          <p:nvPr/>
        </p:nvGrpSpPr>
        <p:grpSpPr bwMode="auto">
          <a:xfrm>
            <a:off x="457200" y="3765550"/>
            <a:ext cx="6096000" cy="1720850"/>
            <a:chOff x="288" y="2016"/>
            <a:chExt cx="3840" cy="1084"/>
          </a:xfrm>
        </p:grpSpPr>
        <p:sp>
          <p:nvSpPr>
            <p:cNvPr id="9" name="Text Box 4"/>
            <p:cNvSpPr txBox="1">
              <a:spLocks noChangeArrowheads="1"/>
            </p:cNvSpPr>
            <p:nvPr/>
          </p:nvSpPr>
          <p:spPr bwMode="auto">
            <a:xfrm>
              <a:off x="288" y="2016"/>
              <a:ext cx="1473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FF3300"/>
                  </a:solidFill>
                </a:rPr>
                <a:t>–R or –M effect</a:t>
              </a:r>
            </a:p>
          </p:txBody>
        </p:sp>
        <p:graphicFrame>
          <p:nvGraphicFramePr>
            <p:cNvPr id="10" name="Object 6"/>
            <p:cNvGraphicFramePr>
              <a:graphicFrameLocks noChangeAspect="1"/>
            </p:cNvGraphicFramePr>
            <p:nvPr/>
          </p:nvGraphicFramePr>
          <p:xfrm>
            <a:off x="288" y="2352"/>
            <a:ext cx="3840" cy="7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ISIS/Draw Sketch" r:id="rId4" imgW="3666960" imgH="714240" progId="ISISServer">
                    <p:embed/>
                  </p:oleObj>
                </mc:Choice>
                <mc:Fallback>
                  <p:oleObj name="ISIS/Draw Sketch" r:id="rId4" imgW="3666960" imgH="714240" progId="ISISServer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8" y="2352"/>
                          <a:ext cx="3840" cy="74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22619796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57200" y="914400"/>
            <a:ext cx="398145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3300"/>
                </a:solidFill>
              </a:rPr>
              <a:t>For substituted benzene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533400" y="1447800"/>
          <a:ext cx="6172200" cy="180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2" imgW="2895480" imgH="847440" progId="ISISServer">
                  <p:embed/>
                </p:oleObj>
              </mc:Choice>
              <mc:Fallback>
                <p:oleObj name="ISIS/Draw Sketch" r:id="rId2" imgW="2895480" imgH="847440" progId="ISISServ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447800"/>
                        <a:ext cx="6172200" cy="1806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609600" y="3276600"/>
            <a:ext cx="4059238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3300"/>
                </a:solidFill>
              </a:rPr>
              <a:t>+R effect of –NH</a:t>
            </a:r>
            <a:r>
              <a:rPr lang="en-US" b="1" baseline="-25000">
                <a:solidFill>
                  <a:srgbClr val="FF3300"/>
                </a:solidFill>
              </a:rPr>
              <a:t>2</a:t>
            </a:r>
            <a:r>
              <a:rPr lang="en-US" b="1">
                <a:solidFill>
                  <a:srgbClr val="FF3300"/>
                </a:solidFill>
              </a:rPr>
              <a:t> group.</a:t>
            </a: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533400" y="3810000"/>
          <a:ext cx="5486400" cy="2084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4" imgW="2981160" imgH="1133280" progId="ISISServer">
                  <p:embed/>
                </p:oleObj>
              </mc:Choice>
              <mc:Fallback>
                <p:oleObj name="ISIS/Draw Sketch" r:id="rId4" imgW="2981160" imgH="1133280" progId="ISISServ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810000"/>
                        <a:ext cx="5486400" cy="2084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609600" y="5861050"/>
            <a:ext cx="401955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3300"/>
                </a:solidFill>
              </a:rPr>
              <a:t>–R effect of –NO</a:t>
            </a:r>
            <a:r>
              <a:rPr lang="en-US" b="1" baseline="-25000">
                <a:solidFill>
                  <a:srgbClr val="FF3300"/>
                </a:solidFill>
              </a:rPr>
              <a:t>2</a:t>
            </a:r>
            <a:r>
              <a:rPr lang="en-US" b="1">
                <a:solidFill>
                  <a:srgbClr val="FF3300"/>
                </a:solidFill>
              </a:rPr>
              <a:t> group.</a:t>
            </a:r>
          </a:p>
        </p:txBody>
      </p:sp>
    </p:spTree>
    <p:extLst>
      <p:ext uri="{BB962C8B-B14F-4D97-AF65-F5344CB8AC3E}">
        <p14:creationId xmlns:p14="http://schemas.microsoft.com/office/powerpoint/2010/main" val="35783877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529</TotalTime>
  <Words>574</Words>
  <Application>Microsoft Office PowerPoint</Application>
  <PresentationFormat>On-screen Show (4:3)</PresentationFormat>
  <Paragraphs>88</Paragraphs>
  <Slides>14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Arial</vt:lpstr>
      <vt:lpstr>Calibri</vt:lpstr>
      <vt:lpstr>Symbol</vt:lpstr>
      <vt:lpstr>Verdana</vt:lpstr>
      <vt:lpstr>Wingdings</vt:lpstr>
      <vt:lpstr>Office Theme</vt:lpstr>
      <vt:lpstr>ISIS/Draw Sketch</vt:lpstr>
      <vt:lpstr>CS ChemDraw Drawing</vt:lpstr>
      <vt:lpstr>1. Inductive Effect</vt:lpstr>
      <vt:lpstr>PowerPoint Presentation</vt:lpstr>
      <vt:lpstr>2. Mesomeric effect</vt:lpstr>
      <vt:lpstr>PowerPoint Presentation</vt:lpstr>
      <vt:lpstr>PowerPoint Presentation</vt:lpstr>
      <vt:lpstr>Rules for Drawing Resonance Structure</vt:lpstr>
      <vt:lpstr>Stability of resonance structures</vt:lpstr>
      <vt:lpstr>Types of Resonance</vt:lpstr>
      <vt:lpstr>PowerPoint Presentation</vt:lpstr>
      <vt:lpstr>Applications</vt:lpstr>
      <vt:lpstr>PowerPoint Presentation</vt:lpstr>
      <vt:lpstr>4. Electromeric Effect</vt:lpstr>
      <vt:lpstr>PowerPoint Presentation</vt:lpstr>
      <vt:lpstr>5. Hyperconjugation or no bond resonance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Anindya Sengupta</cp:lastModifiedBy>
  <cp:revision>39</cp:revision>
  <dcterms:created xsi:type="dcterms:W3CDTF">2018-01-14T06:26:27Z</dcterms:created>
  <dcterms:modified xsi:type="dcterms:W3CDTF">2020-12-17T07:35:34Z</dcterms:modified>
</cp:coreProperties>
</file>